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77" r:id="rId6"/>
    <p:sldId id="261" r:id="rId7"/>
    <p:sldId id="264" r:id="rId8"/>
    <p:sldId id="278" r:id="rId9"/>
    <p:sldId id="282" r:id="rId10"/>
    <p:sldId id="284" r:id="rId11"/>
    <p:sldId id="283" r:id="rId12"/>
    <p:sldId id="266" r:id="rId13"/>
    <p:sldId id="274" r:id="rId14"/>
    <p:sldId id="285" r:id="rId15"/>
    <p:sldId id="269" r:id="rId16"/>
    <p:sldId id="287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9843" autoAdjust="0"/>
    <p:restoredTop sz="86981" autoAdjust="0"/>
  </p:normalViewPr>
  <p:slideViewPr>
    <p:cSldViewPr>
      <p:cViewPr>
        <p:scale>
          <a:sx n="66" d="100"/>
          <a:sy n="66" d="100"/>
        </p:scale>
        <p:origin x="-510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B14618-6A4B-420D-85BC-5C7F285FC87C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12AFE-4B4B-489F-B98F-FFFBAACD35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12AFE-4B4B-489F-B98F-FFFBAACD356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12AFE-4B4B-489F-B98F-FFFBAACD356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12AFE-4B4B-489F-B98F-FFFBAACD356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312AFE-4B4B-489F-B98F-FFFBAACD356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65 (30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129748"/>
            <a:ext cx="7086600" cy="462169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bn-BD" sz="16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6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495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কোন বনেতে জানি নে ফুল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গন্ধে এমন করে আকুল,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কোন গগনে ওঠে রে চাঁদ এমন হাসি হেসে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810000"/>
            <a:ext cx="2743200" cy="27432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5" name="Picture 4" descr="salforest.350.bmp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52400" y="3810000"/>
            <a:ext cx="2743200" cy="27432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8" name="Picture 7" descr="Kathgolap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124200" y="3810000"/>
            <a:ext cx="2743200" cy="271145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399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আখিঁ মেলে তোমার আলো</a:t>
            </a:r>
            <a:br>
              <a:rPr lang="bn-BD" sz="3600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প্রথম আমার চোখ জুড়ালো</a:t>
            </a:r>
            <a:br>
              <a:rPr lang="bn-BD" sz="3600" dirty="0" smtClean="0">
                <a:latin typeface="NikoshBAN" pitchFamily="2" charset="0"/>
                <a:cs typeface="NikoshBAN" pitchFamily="2" charset="0"/>
              </a:rPr>
            </a:b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ওই আলোতে নয়ন রেখে মুদব নয়ন শেষে।।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village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876550"/>
            <a:ext cx="2590800" cy="3600450"/>
          </a:xfrm>
          <a:prstGeom prst="rect">
            <a:avLst/>
          </a:prstGeom>
          <a:ln w="57150">
            <a:solidFill>
              <a:srgbClr val="000099"/>
            </a:solidFill>
          </a:ln>
        </p:spPr>
      </p:pic>
      <p:pic>
        <p:nvPicPr>
          <p:cNvPr id="4" name="Picture 3" descr="Outside-1-7IQZ6SCZYB-1280x102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971800" y="2819400"/>
            <a:ext cx="2857500" cy="3657600"/>
          </a:xfrm>
          <a:prstGeom prst="rect">
            <a:avLst/>
          </a:prstGeom>
          <a:ln w="57150">
            <a:solidFill>
              <a:srgbClr val="000099"/>
            </a:solidFill>
          </a:ln>
        </p:spPr>
      </p:pic>
      <p:pic>
        <p:nvPicPr>
          <p:cNvPr id="1026" name="Picture 2" descr="H:\images (6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9800" y="2895600"/>
            <a:ext cx="3124200" cy="3581400"/>
          </a:xfrm>
          <a:prstGeom prst="rect">
            <a:avLst/>
          </a:prstGeom>
          <a:noFill/>
          <a:ln w="57150">
            <a:solidFill>
              <a:srgbClr val="000099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152400"/>
            <a:ext cx="7848600" cy="533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একক কাজ শব্দার্থ লিখ (সময়ঃ২ মিনিট)</a:t>
            </a:r>
            <a:endParaRPr lang="en-US" sz="44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Baby 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4200" y="1066800"/>
            <a:ext cx="1981200" cy="1828800"/>
          </a:xfrm>
          <a:prstGeom prst="rect">
            <a:avLst/>
          </a:prstGeom>
          <a:ln w="38100">
            <a:solidFill>
              <a:srgbClr val="000099"/>
            </a:solidFill>
          </a:ln>
        </p:spPr>
      </p:pic>
      <p:pic>
        <p:nvPicPr>
          <p:cNvPr id="6" name="Picture 5" descr="_45451277_mortaz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4953000"/>
            <a:ext cx="1981200" cy="1676400"/>
          </a:xfrm>
          <a:prstGeom prst="rect">
            <a:avLst/>
          </a:prstGeom>
          <a:ln w="38100">
            <a:solidFill>
              <a:srgbClr val="000099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7086600" y="1447800"/>
            <a:ext cx="1143000" cy="533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জন্ম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239000" y="3429000"/>
            <a:ext cx="11430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বন্ধ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0" y="5638800"/>
            <a:ext cx="1295400" cy="533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সফল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Documents and Settings\haider\Desktop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3048000"/>
            <a:ext cx="1981200" cy="1752600"/>
          </a:xfrm>
          <a:prstGeom prst="rect">
            <a:avLst/>
          </a:prstGeom>
          <a:noFill/>
          <a:ln w="38100">
            <a:solidFill>
              <a:srgbClr val="000099"/>
            </a:solidFill>
          </a:ln>
        </p:spPr>
      </p:pic>
      <p:sp>
        <p:nvSpPr>
          <p:cNvPr id="16" name="Rectangle 15"/>
          <p:cNvSpPr/>
          <p:nvPr/>
        </p:nvSpPr>
        <p:spPr>
          <a:xfrm>
            <a:off x="228600" y="1524000"/>
            <a:ext cx="1371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জনম=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04800" y="3483114"/>
            <a:ext cx="12153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মুদব=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04800" y="5257800"/>
            <a:ext cx="14285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সার্থক=</a:t>
            </a:r>
            <a:endParaRPr lang="en-US" sz="40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 descr="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76200"/>
            <a:ext cx="4343400" cy="3048000"/>
          </a:xfrm>
        </p:spPr>
      </p:pic>
      <p:pic>
        <p:nvPicPr>
          <p:cNvPr id="3" name="Picture 2" descr="salforest.350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76200"/>
            <a:ext cx="4267200" cy="3048000"/>
          </a:xfrm>
          <a:prstGeom prst="rect">
            <a:avLst/>
          </a:prstGeom>
        </p:spPr>
      </p:pic>
      <p:pic>
        <p:nvPicPr>
          <p:cNvPr id="4" name="Picture 3" descr="34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3276600"/>
            <a:ext cx="4343400" cy="3352800"/>
          </a:xfrm>
          <a:prstGeom prst="rect">
            <a:avLst/>
          </a:prstGeom>
        </p:spPr>
      </p:pic>
      <p:pic>
        <p:nvPicPr>
          <p:cNvPr id="6" name="Picture 5" descr="village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3352800"/>
            <a:ext cx="4267200" cy="327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at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1925"/>
            <a:ext cx="3200400" cy="3038475"/>
          </a:xfrm>
          <a:prstGeom prst="rect">
            <a:avLst/>
          </a:prstGeom>
        </p:spPr>
      </p:pic>
      <p:pic>
        <p:nvPicPr>
          <p:cNvPr id="3" name="Picture 2" descr="village5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152400"/>
            <a:ext cx="2667000" cy="3048000"/>
          </a:xfrm>
          <a:prstGeom prst="rect">
            <a:avLst/>
          </a:prstGeom>
        </p:spPr>
      </p:pic>
      <p:pic>
        <p:nvPicPr>
          <p:cNvPr id="4" name="Picture 3" descr="cascad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3400425"/>
            <a:ext cx="3048000" cy="3305175"/>
          </a:xfrm>
          <a:prstGeom prst="rect">
            <a:avLst/>
          </a:prstGeom>
        </p:spPr>
      </p:pic>
      <p:pic>
        <p:nvPicPr>
          <p:cNvPr id="5" name="Picture 4" descr="scene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000" y="3429000"/>
            <a:ext cx="2743200" cy="3228975"/>
          </a:xfrm>
          <a:prstGeom prst="rect">
            <a:avLst/>
          </a:prstGeom>
        </p:spPr>
      </p:pic>
      <p:pic>
        <p:nvPicPr>
          <p:cNvPr id="6" name="Picture 5" descr="village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600" y="76200"/>
            <a:ext cx="2743200" cy="3200400"/>
          </a:xfrm>
          <a:prstGeom prst="rect">
            <a:avLst/>
          </a:prstGeom>
        </p:spPr>
      </p:pic>
      <p:pic>
        <p:nvPicPr>
          <p:cNvPr id="7" name="Picture 6" descr="kachupata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600" y="3429000"/>
            <a:ext cx="2667000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3124200"/>
          </a:xfr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bn-BD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কবির অঙ্গ জুড়ায় কিসে তা ছবি এবং ভিডিও’র আলোকে ব্যাখ্যা কর।</a:t>
            </a:r>
            <a:br>
              <a:rPr lang="bn-BD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</a:br>
            <a:endParaRPr lang="en-US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304800"/>
            <a:ext cx="3962400" cy="1143000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40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38800" y="304800"/>
            <a:ext cx="2209800" cy="1143000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সময় ৫ মিনিট</a:t>
            </a:r>
            <a:endParaRPr lang="en-US" sz="28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bn-BD" sz="40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দলগত কাজ(সময় : ৫ মিনিট)</a:t>
            </a:r>
            <a:endParaRPr lang="en-US" sz="40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24000"/>
          </a:xfrm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40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জন্মভূমি কবিতাটির ভাবার্থ লিখ।</a:t>
            </a:r>
            <a:endParaRPr lang="en-US" sz="40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6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6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bn-BD" sz="4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জন্মভূমি কবিতার লেখক কে?</a:t>
            </a:r>
          </a:p>
          <a:p>
            <a:pPr>
              <a:buFont typeface="Wingdings" pitchFamily="2" charset="2"/>
              <a:buChar char="Ø"/>
            </a:pPr>
            <a:r>
              <a:rPr lang="bn-BD" sz="4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রবীন্দ্রনাথ কতসালে নোবেল পুরস্কার পান?</a:t>
            </a:r>
          </a:p>
          <a:p>
            <a:pPr>
              <a:buFont typeface="Wingdings" pitchFamily="2" charset="2"/>
              <a:buChar char="Ø"/>
            </a:pPr>
            <a:r>
              <a:rPr lang="bn-BD" sz="4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তাঁর দুটি গ্রন্থের নাম বল।</a:t>
            </a:r>
          </a:p>
          <a:p>
            <a:pPr>
              <a:buFont typeface="Wingdings" pitchFamily="2" charset="2"/>
              <a:buChar char="Ø"/>
            </a:pPr>
            <a:r>
              <a:rPr lang="bn-BD" sz="4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মুদব শব্দের অর্থ কি?</a:t>
            </a:r>
          </a:p>
          <a:p>
            <a:pPr>
              <a:buFont typeface="Wingdings" pitchFamily="2" charset="2"/>
              <a:buChar char="Ø"/>
            </a:pPr>
            <a:r>
              <a:rPr lang="bn-BD" sz="40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কবি কবির জন্মভূমিকে কি করতেন।</a:t>
            </a:r>
          </a:p>
          <a:p>
            <a:pPr>
              <a:buFont typeface="Wingdings" pitchFamily="2" charset="2"/>
              <a:buChar char="Ø"/>
            </a:pPr>
            <a:r>
              <a:rPr lang="bn-BD" sz="40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কবির শেষ ইচ্ছা কী ?</a:t>
            </a:r>
            <a:endParaRPr lang="en-US" sz="40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bn-BD" sz="5400" dirty="0" smtClean="0">
                <a:solidFill>
                  <a:schemeClr val="accent3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জন্মভূমিকে রানি সম্বোধন করার যোক্তিকতা ব্যাখ্যা কর।</a:t>
            </a:r>
            <a:endParaRPr lang="en-US" sz="5400" dirty="0">
              <a:solidFill>
                <a:schemeClr val="accent3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16362"/>
          </a:xfrm>
        </p:spPr>
        <p:txBody>
          <a:bodyPr>
            <a:normAutofit/>
          </a:bodyPr>
          <a:lstStyle/>
          <a:p>
            <a:r>
              <a:rPr lang="bn-BD" sz="199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99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F03000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3276600"/>
            <a:ext cx="358140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686801" cy="5867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সালমা আক্তার।</a:t>
            </a:r>
            <a:br>
              <a:rPr lang="bn-BD" sz="4800" dirty="0" smtClean="0">
                <a:latin typeface="NikoshBAN" pitchFamily="2" charset="0"/>
                <a:cs typeface="NikoshBAN" pitchFamily="2" charset="0"/>
              </a:rPr>
            </a:b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রামপুর উচ্চ বিদ্যালয়।</a:t>
            </a:r>
            <a:br>
              <a:rPr lang="bn-BD" sz="4800" dirty="0" smtClean="0">
                <a:latin typeface="NikoshBAN" pitchFamily="2" charset="0"/>
                <a:cs typeface="NikoshBAN" pitchFamily="2" charset="0"/>
              </a:rPr>
            </a:b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চৌদ্দগ্রাম,কুমিল্লা।</a:t>
            </a:r>
            <a:br>
              <a:rPr lang="bn-BD" sz="4800" dirty="0" smtClean="0">
                <a:latin typeface="NikoshBAN" pitchFamily="2" charset="0"/>
                <a:cs typeface="NikoshBAN" pitchFamily="2" charset="0"/>
              </a:rPr>
            </a:b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সহকারি  শিক্ষক।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4800" dirty="0" smtClean="0">
                <a:latin typeface="NikoshBAN" pitchFamily="2" charset="0"/>
                <a:cs typeface="NikoshBAN" pitchFamily="2" charset="0"/>
              </a:rPr>
            </a:b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ব্যাচ ১৮(১৮-০৩-২০১৩—৩০-০৩-২০১৩)</a:t>
            </a:r>
            <a:br>
              <a:rPr lang="bn-BD" sz="4800" dirty="0" smtClean="0">
                <a:latin typeface="NikoshBAN" pitchFamily="2" charset="0"/>
                <a:cs typeface="NikoshBAN" pitchFamily="2" charset="0"/>
              </a:rPr>
            </a:b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মোবাইল নং ০১৮১৩১৮১৯৬৩</a:t>
            </a:r>
            <a:br>
              <a:rPr lang="bn-BD" sz="4800" dirty="0" smtClean="0">
                <a:latin typeface="NikoshBAN" pitchFamily="2" charset="0"/>
                <a:cs typeface="NikoshBAN" pitchFamily="2" charset="0"/>
              </a:rPr>
            </a:b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E-mail: akters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11@yahoo.com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4800" dirty="0" smtClean="0">
                <a:latin typeface="NikoshBAN" pitchFamily="2" charset="0"/>
                <a:cs typeface="NikoshBAN" pitchFamily="2" charset="0"/>
              </a:rPr>
            </a:br>
            <a:r>
              <a:rPr lang="en-US" sz="4800" dirty="0" smtClean="0"/>
              <a:t/>
            </a:r>
            <a:br>
              <a:rPr lang="en-US" sz="4800" dirty="0" smtClean="0"/>
            </a:br>
            <a:endParaRPr lang="en-US" sz="4800" dirty="0"/>
          </a:p>
        </p:txBody>
      </p:sp>
      <p:pic>
        <p:nvPicPr>
          <p:cNvPr id="3" name="Picture 2" descr="DSC0599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629400" y="914400"/>
            <a:ext cx="2209800" cy="2438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8610600" cy="6019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bn-BD" sz="6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শ্রেণিঃ ৬ষ্ঠ</a:t>
            </a:r>
            <a:endParaRPr lang="bn-BD" sz="54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bn-BD" sz="48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বিষয়ঃ বাংলা  [চারুপাঠ]</a:t>
            </a:r>
          </a:p>
          <a:p>
            <a:pPr algn="ctr">
              <a:buNone/>
            </a:pPr>
            <a:r>
              <a:rPr lang="bn-BD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সময়ঃ৪৫ মিনিটি</a:t>
            </a:r>
          </a:p>
          <a:p>
            <a:pPr algn="ctr">
              <a:buNone/>
            </a:pPr>
            <a:r>
              <a:rPr lang="bn-BD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তারিখঃ২৩/০৩/২০১</a:t>
            </a: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৩ইং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illage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81000"/>
            <a:ext cx="4267200" cy="2646506"/>
          </a:xfrm>
          <a:prstGeom prst="rect">
            <a:avLst/>
          </a:prstGeom>
        </p:spPr>
      </p:pic>
      <p:pic>
        <p:nvPicPr>
          <p:cNvPr id="4" name="Picture 3" descr="village4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381000"/>
            <a:ext cx="4114800" cy="2667000"/>
          </a:xfrm>
          <a:prstGeom prst="rect">
            <a:avLst/>
          </a:prstGeom>
        </p:spPr>
      </p:pic>
      <p:pic>
        <p:nvPicPr>
          <p:cNvPr id="7" name="Picture 6" descr="map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3200400"/>
            <a:ext cx="3886200" cy="3505200"/>
          </a:xfrm>
          <a:prstGeom prst="rect">
            <a:avLst/>
          </a:prstGeom>
        </p:spPr>
      </p:pic>
      <p:pic>
        <p:nvPicPr>
          <p:cNvPr id="9" name="Picture 8" descr="village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1" y="3261192"/>
            <a:ext cx="4343400" cy="32158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49962"/>
          </a:xfrm>
          <a:solidFill>
            <a:schemeClr val="accent1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13800" u="sng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জন্মভূমি</a:t>
            </a:r>
            <a:endParaRPr lang="en-US" sz="13800" u="sng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077200" cy="6858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আচরণিক উদ্দেশ্য</a:t>
            </a:r>
            <a:r>
              <a:rPr lang="bn-BD" dirty="0" smtClean="0"/>
              <a:t/>
            </a:r>
            <a:br>
              <a:rPr lang="bn-BD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8229600" cy="5486400"/>
          </a:xfr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</a:p>
          <a:p>
            <a:pPr>
              <a:buFont typeface="Wingdings" pitchFamily="2" charset="2"/>
              <a:buChar char="v"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কবি পরিচিতি বলতে পারবে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Font typeface="Wingdings" pitchFamily="2" charset="2"/>
              <a:buChar char="v"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কবিতাটি শুদ্ধভাবে আবৃত্তি করতে পারবে।</a:t>
            </a:r>
          </a:p>
          <a:p>
            <a:pPr>
              <a:buFont typeface="Wingdings" pitchFamily="2" charset="2"/>
              <a:buChar char="v"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নতুন শব্দগুলোর অর্থ বলতে পারবে।</a:t>
            </a:r>
          </a:p>
          <a:p>
            <a:pPr>
              <a:buFont typeface="Wingdings" pitchFamily="2" charset="2"/>
              <a:buChar char="v"/>
            </a:pP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কবি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তার ভাবার্থ ব্যাখ্যা করতে পারবে ।</a:t>
            </a:r>
          </a:p>
          <a:p>
            <a:pPr>
              <a:buFont typeface="Wingdings" pitchFamily="2" charset="2"/>
              <a:buChar char="v"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কবির অঙ্গ জুড়ায় কীসে তা ব্যাখ্যা করতে পারবে।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rabindranath.jpg"/>
          <p:cNvPicPr>
            <a:picLocks noChangeAspect="1"/>
          </p:cNvPicPr>
          <p:nvPr/>
        </p:nvPicPr>
        <p:blipFill>
          <a:blip r:embed="rId2" cstate="email"/>
          <a:srcRect l="10583" t="-4444" r="4762" b="13332"/>
          <a:stretch>
            <a:fillRect/>
          </a:stretch>
        </p:blipFill>
        <p:spPr>
          <a:xfrm>
            <a:off x="3429000" y="2362200"/>
            <a:ext cx="2345420" cy="2291706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29" name="Rectangle 28"/>
          <p:cNvSpPr/>
          <p:nvPr/>
        </p:nvSpPr>
        <p:spPr>
          <a:xfrm>
            <a:off x="0" y="304800"/>
            <a:ext cx="1905000" cy="990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346075" algn="l"/>
                <a:tab pos="858838" algn="l"/>
              </a:tabLst>
            </a:pPr>
            <a:r>
              <a:rPr lang="bn-BD" sz="2400" b="1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১৯৪১</a:t>
            </a:r>
            <a:r>
              <a:rPr lang="bn-BD" sz="2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 খ্রি ৭ই আগষ্ট</a:t>
            </a:r>
            <a:endParaRPr lang="en-US" sz="24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629400" y="228600"/>
            <a:ext cx="2286000" cy="762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১৮৬১ খ্রিঃ ৭ই মে</a:t>
            </a:r>
            <a:endParaRPr lang="en-US" sz="24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04800" y="5181600"/>
            <a:ext cx="2362200" cy="1524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১৯১৩ খ্রি: গীতাঞ্জলী কাব্য</a:t>
            </a:r>
            <a:endParaRPr lang="en-US" sz="24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705600" y="5105400"/>
            <a:ext cx="2209800" cy="1295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শেষ কথা,একরাত্রি</a:t>
            </a:r>
            <a:endParaRPr lang="en-US" sz="24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ight Arrow 9"/>
          <p:cNvSpPr/>
          <p:nvPr/>
        </p:nvSpPr>
        <p:spPr>
          <a:xfrm rot="18938821">
            <a:off x="5101947" y="1386184"/>
            <a:ext cx="1938394" cy="98504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জন্ম</a:t>
            </a:r>
            <a:endParaRPr lang="en-US" sz="24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ight Arrow 12"/>
          <p:cNvSpPr/>
          <p:nvPr/>
        </p:nvSpPr>
        <p:spPr>
          <a:xfrm rot="2226309">
            <a:off x="5321155" y="4332184"/>
            <a:ext cx="1556508" cy="98504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ছোটগল্প</a:t>
            </a:r>
            <a:endParaRPr lang="en-US" sz="24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ight Arrow 13"/>
          <p:cNvSpPr/>
          <p:nvPr/>
        </p:nvSpPr>
        <p:spPr>
          <a:xfrm rot="13500234">
            <a:off x="1988232" y="1601198"/>
            <a:ext cx="2048949" cy="98504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মৃত্যু</a:t>
            </a:r>
            <a:endParaRPr lang="en-US" sz="24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ight Arrow 14"/>
          <p:cNvSpPr/>
          <p:nvPr/>
        </p:nvSpPr>
        <p:spPr>
          <a:xfrm rot="21294654">
            <a:off x="5794270" y="2689713"/>
            <a:ext cx="1556508" cy="98504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উপন্যাস</a:t>
            </a:r>
            <a:endParaRPr lang="en-US" sz="24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ight Arrow 15"/>
          <p:cNvSpPr/>
          <p:nvPr/>
        </p:nvSpPr>
        <p:spPr>
          <a:xfrm rot="8455748">
            <a:off x="2798746" y="4737439"/>
            <a:ext cx="1664488" cy="98504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নোবেল পুরস্কার </a:t>
            </a:r>
            <a:endParaRPr lang="en-US" sz="24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ight Arrow 16"/>
          <p:cNvSpPr/>
          <p:nvPr/>
        </p:nvSpPr>
        <p:spPr>
          <a:xfrm rot="10800000">
            <a:off x="1872492" y="2895600"/>
            <a:ext cx="1556508" cy="1219199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rtlCol="0" anchor="ctr">
            <a:noAutofit/>
          </a:bodyPr>
          <a:lstStyle/>
          <a:p>
            <a:pPr algn="ctr"/>
            <a:r>
              <a:rPr lang="bn-BD" sz="2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বিখ্যাত কাব্যগ্রন্থ</a:t>
            </a:r>
            <a:endParaRPr lang="en-US" sz="24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ight Arrow 17"/>
          <p:cNvSpPr/>
          <p:nvPr/>
        </p:nvSpPr>
        <p:spPr>
          <a:xfrm rot="16200000">
            <a:off x="3748934" y="1087490"/>
            <a:ext cx="1259576" cy="98504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জন্মস্থান</a:t>
            </a:r>
            <a:endParaRPr lang="en-US" sz="24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276600" y="228600"/>
            <a:ext cx="2362200" cy="685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কলকাতার জোড়াসাঁকোতে</a:t>
            </a:r>
            <a:endParaRPr lang="en-US" sz="24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2438400"/>
            <a:ext cx="1524000" cy="2133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বনফুল,</a:t>
            </a:r>
          </a:p>
          <a:p>
            <a:pPr algn="ctr"/>
            <a:r>
              <a:rPr lang="bn-BD" sz="2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সোনারতরী</a:t>
            </a:r>
          </a:p>
          <a:p>
            <a:pPr algn="ctr"/>
            <a:r>
              <a:rPr lang="bn-BD" sz="2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খেয়া</a:t>
            </a:r>
            <a:endParaRPr lang="en-US" sz="24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467600" y="2362200"/>
            <a:ext cx="1447800" cy="1905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বৌঠাকুরাণীর হাট,</a:t>
            </a:r>
          </a:p>
          <a:p>
            <a:pPr algn="ctr"/>
            <a:r>
              <a:rPr lang="bn-BD" sz="24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নৌকাডুবি, ঘরে বাইরে ইত্যাদি</a:t>
            </a:r>
            <a:endParaRPr lang="en-US" sz="24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3" grpId="0" animBg="1"/>
      <p:bldP spid="52" grpId="0" animBg="1"/>
      <p:bldP spid="54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343400"/>
            <a:ext cx="8229600" cy="1981200"/>
          </a:xfrm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48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সার্থক জনম আমার জন্মেছি এই দেশে</a:t>
            </a:r>
            <a:r>
              <a:rPr lang="bn-BD" sz="66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6600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সার্থক জনম,মা গো ,তোমায় ভালোবেসে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।।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map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2475308" cy="22860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1" name="Picture 10" descr="village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228600"/>
            <a:ext cx="2466975" cy="22098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2" name="Picture 11" descr="village1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228600"/>
            <a:ext cx="2895600" cy="222885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3" name="Rectangle 12"/>
          <p:cNvSpPr/>
          <p:nvPr/>
        </p:nvSpPr>
        <p:spPr>
          <a:xfrm>
            <a:off x="2819400" y="2971800"/>
            <a:ext cx="3657600" cy="1066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আদর্শ পাঠ</a:t>
            </a:r>
            <a:endParaRPr lang="en-US" sz="40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534400" cy="304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জানি নে তো ধনরতন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আছে কি না রানির মতন,</a:t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dirty="0" smtClean="0">
                <a:latin typeface="NikoshBAN" pitchFamily="2" charset="0"/>
                <a:cs typeface="NikoshBAN" pitchFamily="2" charset="0"/>
              </a:rPr>
              <a:t>শুধু জানি আমার অঙ্গ জুড়ায় তোমার ছায়ায় এসে।।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0831_gold_630x420-135888186848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28600" y="3810000"/>
            <a:ext cx="2590800" cy="2438400"/>
          </a:xfrm>
          <a:prstGeom prst="rect">
            <a:avLst/>
          </a:prstGeom>
          <a:ln w="57150">
            <a:solidFill>
              <a:srgbClr val="000099"/>
            </a:solidFill>
          </a:ln>
        </p:spPr>
      </p:pic>
      <p:pic>
        <p:nvPicPr>
          <p:cNvPr id="4" name="Picture 3" descr="village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3810000"/>
            <a:ext cx="2895600" cy="2438400"/>
          </a:xfrm>
          <a:prstGeom prst="rect">
            <a:avLst/>
          </a:prstGeom>
          <a:ln w="57150">
            <a:solidFill>
              <a:srgbClr val="000099"/>
            </a:solidFill>
          </a:ln>
        </p:spPr>
      </p:pic>
      <p:pic>
        <p:nvPicPr>
          <p:cNvPr id="5" name="Picture 4" descr="boat1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3810000"/>
            <a:ext cx="2568346" cy="2438400"/>
          </a:xfrm>
          <a:prstGeom prst="rect">
            <a:avLst/>
          </a:prstGeom>
          <a:ln w="57150">
            <a:solidFill>
              <a:srgbClr val="000099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996</TotalTime>
  <Words>193</Words>
  <Application>Microsoft Office PowerPoint</Application>
  <PresentationFormat>On-screen Show (4:3)</PresentationFormat>
  <Paragraphs>62</Paragraphs>
  <Slides>19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স্বাগতম</vt:lpstr>
      <vt:lpstr>সালমা আক্তার। রামপুর উচ্চ বিদ্যালয়। চৌদ্দগ্রাম,কুমিল্লা। সহকারি  শিক্ষক। ব্যাচ ১৮(১৮-০৩-২০১৩—৩০-০৩-২০১৩) মোবাইল নং ০১৮১৩১৮১৯৬৩   E-mail: akters11@yahoo.com  </vt:lpstr>
      <vt:lpstr>Slide 3</vt:lpstr>
      <vt:lpstr>Slide 4</vt:lpstr>
      <vt:lpstr>জন্মভূমি</vt:lpstr>
      <vt:lpstr> আচরণিক উদ্দেশ্য </vt:lpstr>
      <vt:lpstr>Slide 7</vt:lpstr>
      <vt:lpstr>সার্থক জনম আমার জন্মেছি এই দেশে সার্থক জনম,মা গো ,তোমায় ভালোবেসে ।।</vt:lpstr>
      <vt:lpstr>জানি নে তো ধনরতন আছে কি না রানির মতন, শুধু জানি আমার অঙ্গ জুড়ায় তোমার ছায়ায় এসে।।</vt:lpstr>
      <vt:lpstr>কোন বনেতে জানি নে ফুল গন্ধে এমন করে আকুল, কোন গগনে ওঠে রে চাঁদ এমন হাসি হেসে </vt:lpstr>
      <vt:lpstr>আখিঁ মেলে তোমার আলো প্রথম আমার চোখ জুড়ালো ওই আলোতে নয়ন রেখে মুদব নয়ন শেষে।।</vt:lpstr>
      <vt:lpstr>Slide 12</vt:lpstr>
      <vt:lpstr>Slide 13</vt:lpstr>
      <vt:lpstr>Slide 14</vt:lpstr>
      <vt:lpstr> কবির অঙ্গ জুড়ায় কিসে তা ছবি এবং ভিডিও’র আলোকে ব্যাখ্যা কর।    </vt:lpstr>
      <vt:lpstr>দলগত কাজ(সময় : ৫ মিনিট)</vt:lpstr>
      <vt:lpstr>মূল্যায়ন</vt:lpstr>
      <vt:lpstr>বাড়ির কাজ</vt:lpstr>
      <vt:lpstr>ধন্যবাদ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 </dc:title>
  <dc:creator/>
  <cp:lastModifiedBy>Haider</cp:lastModifiedBy>
  <cp:revision>186</cp:revision>
  <dcterms:created xsi:type="dcterms:W3CDTF">2006-08-16T00:00:00Z</dcterms:created>
  <dcterms:modified xsi:type="dcterms:W3CDTF">2013-04-16T04:11:05Z</dcterms:modified>
</cp:coreProperties>
</file>